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9" r:id="rId3"/>
    <p:sldId id="258" r:id="rId4"/>
    <p:sldId id="257" r:id="rId5"/>
    <p:sldId id="262" r:id="rId6"/>
    <p:sldId id="263" r:id="rId7"/>
    <p:sldId id="264" r:id="rId8"/>
    <p:sldId id="265" r:id="rId9"/>
    <p:sldId id="266" r:id="rId10"/>
    <p:sldId id="267" r:id="rId11"/>
    <p:sldId id="268" r:id="rId12"/>
    <p:sldId id="260" r:id="rId13"/>
    <p:sldId id="261" r:id="rId14"/>
    <p:sldId id="25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0"/>
  </p:normalViewPr>
  <p:slideViewPr>
    <p:cSldViewPr>
      <p:cViewPr varScale="1">
        <p:scale>
          <a:sx n="99" d="100"/>
          <a:sy n="99" d="100"/>
        </p:scale>
        <p:origin x="1464" y="1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273E80-D89B-492E-8318-7B74978780EB}" type="datetimeFigureOut">
              <a:rPr lang="en-GB" smtClean="0"/>
              <a:t>30/10/2019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92B58F-6267-4875-9D15-F608885A5C17}" type="slidenum">
              <a:rPr lang="en-GB" smtClean="0"/>
              <a:t>‹#›</a:t>
            </a:fld>
            <a:endParaRPr lang="en-GB"/>
          </a:p>
        </p:txBody>
      </p:sp>
    </p:spTree>
    <p:extLst>
      <p:ext uri="{BB962C8B-B14F-4D97-AF65-F5344CB8AC3E}">
        <p14:creationId xmlns:p14="http://schemas.microsoft.com/office/powerpoint/2010/main" val="236652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292B58F-6267-4875-9D15-F608885A5C17}" type="slidenum">
              <a:rPr lang="en-GB" smtClean="0"/>
              <a:t>1</a:t>
            </a:fld>
            <a:endParaRPr lang="en-GB"/>
          </a:p>
        </p:txBody>
      </p:sp>
    </p:spTree>
    <p:extLst>
      <p:ext uri="{BB962C8B-B14F-4D97-AF65-F5344CB8AC3E}">
        <p14:creationId xmlns:p14="http://schemas.microsoft.com/office/powerpoint/2010/main" val="858872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0E438DC-0A65-4F16-A758-288D82C6079A}" type="datetime1">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B0B9A-7857-4822-B4CB-DAA1FE8DBE0D}" type="slidenum">
              <a:rPr lang="en-GB" smtClean="0"/>
              <a:t>‹#›</a:t>
            </a:fld>
            <a:endParaRPr lang="en-GB"/>
          </a:p>
        </p:txBody>
      </p:sp>
    </p:spTree>
    <p:extLst>
      <p:ext uri="{BB962C8B-B14F-4D97-AF65-F5344CB8AC3E}">
        <p14:creationId xmlns:p14="http://schemas.microsoft.com/office/powerpoint/2010/main" val="4574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E8DA4F-30C9-4AE1-9995-916C0297E343}" type="datetime1">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B0B9A-7857-4822-B4CB-DAA1FE8DBE0D}" type="slidenum">
              <a:rPr lang="en-GB" smtClean="0"/>
              <a:t>‹#›</a:t>
            </a:fld>
            <a:endParaRPr lang="en-GB"/>
          </a:p>
        </p:txBody>
      </p:sp>
    </p:spTree>
    <p:extLst>
      <p:ext uri="{BB962C8B-B14F-4D97-AF65-F5344CB8AC3E}">
        <p14:creationId xmlns:p14="http://schemas.microsoft.com/office/powerpoint/2010/main" val="2362002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CC3E94-3CBE-4945-BE01-BAB7D384A877}" type="datetime1">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B0B9A-7857-4822-B4CB-DAA1FE8DBE0D}" type="slidenum">
              <a:rPr lang="en-GB" smtClean="0"/>
              <a:t>‹#›</a:t>
            </a:fld>
            <a:endParaRPr lang="en-GB"/>
          </a:p>
        </p:txBody>
      </p:sp>
    </p:spTree>
    <p:extLst>
      <p:ext uri="{BB962C8B-B14F-4D97-AF65-F5344CB8AC3E}">
        <p14:creationId xmlns:p14="http://schemas.microsoft.com/office/powerpoint/2010/main" val="1288249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15DFE6-02ED-4587-B512-EA2C92A1CE91}" type="datetime1">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B0B9A-7857-4822-B4CB-DAA1FE8DBE0D}" type="slidenum">
              <a:rPr lang="en-GB" smtClean="0"/>
              <a:t>‹#›</a:t>
            </a:fld>
            <a:endParaRPr lang="en-GB"/>
          </a:p>
        </p:txBody>
      </p:sp>
    </p:spTree>
    <p:extLst>
      <p:ext uri="{BB962C8B-B14F-4D97-AF65-F5344CB8AC3E}">
        <p14:creationId xmlns:p14="http://schemas.microsoft.com/office/powerpoint/2010/main" val="83434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4FFDC8-C2FB-4956-99C9-1497C9498EA9}" type="datetime1">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B0B9A-7857-4822-B4CB-DAA1FE8DBE0D}" type="slidenum">
              <a:rPr lang="en-GB" smtClean="0"/>
              <a:t>‹#›</a:t>
            </a:fld>
            <a:endParaRPr lang="en-GB"/>
          </a:p>
        </p:txBody>
      </p:sp>
    </p:spTree>
    <p:extLst>
      <p:ext uri="{BB962C8B-B14F-4D97-AF65-F5344CB8AC3E}">
        <p14:creationId xmlns:p14="http://schemas.microsoft.com/office/powerpoint/2010/main" val="1370573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864C4E8-A40E-4084-AD15-53963B857EC2}" type="datetime1">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B0B9A-7857-4822-B4CB-DAA1FE8DBE0D}" type="slidenum">
              <a:rPr lang="en-GB" smtClean="0"/>
              <a:t>‹#›</a:t>
            </a:fld>
            <a:endParaRPr lang="en-GB"/>
          </a:p>
        </p:txBody>
      </p:sp>
    </p:spTree>
    <p:extLst>
      <p:ext uri="{BB962C8B-B14F-4D97-AF65-F5344CB8AC3E}">
        <p14:creationId xmlns:p14="http://schemas.microsoft.com/office/powerpoint/2010/main" val="4292795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F610BD9-19C8-4A4F-82C5-17DB7DC9DFEA}" type="datetime1">
              <a:rPr lang="en-GB" smtClean="0"/>
              <a:t>30/10/2019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1B0B9A-7857-4822-B4CB-DAA1FE8DBE0D}" type="slidenum">
              <a:rPr lang="en-GB" smtClean="0"/>
              <a:t>‹#›</a:t>
            </a:fld>
            <a:endParaRPr lang="en-GB"/>
          </a:p>
        </p:txBody>
      </p:sp>
    </p:spTree>
    <p:extLst>
      <p:ext uri="{BB962C8B-B14F-4D97-AF65-F5344CB8AC3E}">
        <p14:creationId xmlns:p14="http://schemas.microsoft.com/office/powerpoint/2010/main" val="193821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80C20B0-4B00-4666-B9BB-6AAC38AB5694}" type="datetime1">
              <a:rPr lang="en-GB" smtClean="0"/>
              <a:t>30/10/2019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1B0B9A-7857-4822-B4CB-DAA1FE8DBE0D}" type="slidenum">
              <a:rPr lang="en-GB" smtClean="0"/>
              <a:t>‹#›</a:t>
            </a:fld>
            <a:endParaRPr lang="en-GB"/>
          </a:p>
        </p:txBody>
      </p:sp>
    </p:spTree>
    <p:extLst>
      <p:ext uri="{BB962C8B-B14F-4D97-AF65-F5344CB8AC3E}">
        <p14:creationId xmlns:p14="http://schemas.microsoft.com/office/powerpoint/2010/main" val="9993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09173-6BBA-4BB1-B3AC-E7B5AD92C2FC}" type="datetime1">
              <a:rPr lang="en-GB" smtClean="0"/>
              <a:t>30/10/2019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1B0B9A-7857-4822-B4CB-DAA1FE8DBE0D}" type="slidenum">
              <a:rPr lang="en-GB" smtClean="0"/>
              <a:t>‹#›</a:t>
            </a:fld>
            <a:endParaRPr lang="en-GB"/>
          </a:p>
        </p:txBody>
      </p:sp>
    </p:spTree>
    <p:extLst>
      <p:ext uri="{BB962C8B-B14F-4D97-AF65-F5344CB8AC3E}">
        <p14:creationId xmlns:p14="http://schemas.microsoft.com/office/powerpoint/2010/main" val="187977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5F5C37-6C14-4197-AE5A-36C0B1EA583A}" type="datetime1">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B0B9A-7857-4822-B4CB-DAA1FE8DBE0D}" type="slidenum">
              <a:rPr lang="en-GB" smtClean="0"/>
              <a:t>‹#›</a:t>
            </a:fld>
            <a:endParaRPr lang="en-GB"/>
          </a:p>
        </p:txBody>
      </p:sp>
    </p:spTree>
    <p:extLst>
      <p:ext uri="{BB962C8B-B14F-4D97-AF65-F5344CB8AC3E}">
        <p14:creationId xmlns:p14="http://schemas.microsoft.com/office/powerpoint/2010/main" val="67883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0B6E8-42A6-4D83-B2CF-6A38570CFE88}" type="datetime1">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B0B9A-7857-4822-B4CB-DAA1FE8DBE0D}" type="slidenum">
              <a:rPr lang="en-GB" smtClean="0"/>
              <a:t>‹#›</a:t>
            </a:fld>
            <a:endParaRPr lang="en-GB"/>
          </a:p>
        </p:txBody>
      </p:sp>
    </p:spTree>
    <p:extLst>
      <p:ext uri="{BB962C8B-B14F-4D97-AF65-F5344CB8AC3E}">
        <p14:creationId xmlns:p14="http://schemas.microsoft.com/office/powerpoint/2010/main" val="309744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1A501-6DF9-4CBB-9514-D91514E43E19}" type="datetime1">
              <a:rPr lang="en-GB" smtClean="0"/>
              <a:t>30/10/2019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B0B9A-7857-4822-B4CB-DAA1FE8DBE0D}" type="slidenum">
              <a:rPr lang="en-GB" smtClean="0"/>
              <a:t>‹#›</a:t>
            </a:fld>
            <a:endParaRPr lang="en-GB"/>
          </a:p>
        </p:txBody>
      </p:sp>
    </p:spTree>
    <p:extLst>
      <p:ext uri="{BB962C8B-B14F-4D97-AF65-F5344CB8AC3E}">
        <p14:creationId xmlns:p14="http://schemas.microsoft.com/office/powerpoint/2010/main" val="1405707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My Documents\My Pictures\Final Thaliwal &amp; Veja Logo-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6074728"/>
            <a:ext cx="2774108" cy="66664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251520" y="188640"/>
            <a:ext cx="864096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52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9248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1520" y="6525344"/>
            <a:ext cx="316835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93980" y="6525344"/>
            <a:ext cx="26985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15616" y="1197913"/>
            <a:ext cx="3816424" cy="430887"/>
          </a:xfrm>
          <a:prstGeom prst="rect">
            <a:avLst/>
          </a:prstGeom>
          <a:noFill/>
        </p:spPr>
        <p:txBody>
          <a:bodyPr wrap="square" rtlCol="0">
            <a:spAutoFit/>
          </a:bodyPr>
          <a:lstStyle/>
          <a:p>
            <a:pPr marL="342900" indent="-342900">
              <a:buFont typeface="Arial" panose="020B0604020202020204" pitchFamily="34" charset="0"/>
              <a:buChar char="•"/>
            </a:pPr>
            <a:r>
              <a:rPr lang="en-GB" sz="2200" b="1" dirty="0"/>
              <a:t>Qualified some time ago…</a:t>
            </a:r>
          </a:p>
        </p:txBody>
      </p:sp>
      <p:sp>
        <p:nvSpPr>
          <p:cNvPr id="19" name="TextBox 18"/>
          <p:cNvSpPr txBox="1"/>
          <p:nvPr/>
        </p:nvSpPr>
        <p:spPr>
          <a:xfrm>
            <a:off x="3202740" y="260648"/>
            <a:ext cx="2737412" cy="553998"/>
          </a:xfrm>
          <a:prstGeom prst="rect">
            <a:avLst/>
          </a:prstGeom>
          <a:noFill/>
        </p:spPr>
        <p:txBody>
          <a:bodyPr wrap="square" rtlCol="0">
            <a:spAutoFit/>
          </a:bodyPr>
          <a:lstStyle/>
          <a:p>
            <a:r>
              <a:rPr lang="en-GB" sz="3000" b="1" dirty="0">
                <a:solidFill>
                  <a:schemeClr val="accent1">
                    <a:lumMod val="75000"/>
                  </a:schemeClr>
                </a:solidFill>
              </a:rPr>
              <a:t>INTRODUCTION</a:t>
            </a:r>
          </a:p>
        </p:txBody>
      </p:sp>
      <p:pic>
        <p:nvPicPr>
          <p:cNvPr id="1027" name="Picture 3" descr="C:\Users\KH1709\AppData\Local\Microsoft\Windows\Temporary Internet Files\Content.Outlook\CHCJ1RN9\20190912_14470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96" t="13243" r="8937" b="7435"/>
          <a:stretch/>
        </p:blipFill>
        <p:spPr bwMode="auto">
          <a:xfrm>
            <a:off x="4737584" y="1124744"/>
            <a:ext cx="2912792" cy="195181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115616" y="3257108"/>
            <a:ext cx="7488832" cy="1107996"/>
          </a:xfrm>
          <a:prstGeom prst="rect">
            <a:avLst/>
          </a:prstGeom>
          <a:noFill/>
        </p:spPr>
        <p:txBody>
          <a:bodyPr wrap="square" rtlCol="0">
            <a:spAutoFit/>
          </a:bodyPr>
          <a:lstStyle/>
          <a:p>
            <a:pPr marL="342900" indent="-342900">
              <a:buFont typeface="Arial" panose="020B0604020202020204" pitchFamily="34" charset="0"/>
              <a:buChar char="•"/>
            </a:pPr>
            <a:r>
              <a:rPr lang="en-GB" sz="2200" b="1" dirty="0"/>
              <a:t>Mental Health review work and representation across the spectrum. Forensic, non-forensic, NHS and Private units, Midlands wide coverage. </a:t>
            </a:r>
          </a:p>
        </p:txBody>
      </p:sp>
      <p:sp>
        <p:nvSpPr>
          <p:cNvPr id="24" name="TextBox 23"/>
          <p:cNvSpPr txBox="1"/>
          <p:nvPr/>
        </p:nvSpPr>
        <p:spPr>
          <a:xfrm>
            <a:off x="1061576" y="4653136"/>
            <a:ext cx="7542872" cy="1107996"/>
          </a:xfrm>
          <a:prstGeom prst="rect">
            <a:avLst/>
          </a:prstGeom>
          <a:noFill/>
        </p:spPr>
        <p:txBody>
          <a:bodyPr wrap="square" rtlCol="0">
            <a:spAutoFit/>
          </a:bodyPr>
          <a:lstStyle/>
          <a:p>
            <a:pPr marL="342900" indent="-342900">
              <a:buFont typeface="Arial" panose="020B0604020202020204" pitchFamily="34" charset="0"/>
              <a:buChar char="•"/>
            </a:pPr>
            <a:r>
              <a:rPr lang="en-GB" sz="2200" b="1" dirty="0"/>
              <a:t>Office in Leicester and born in Leicester – a city of great diversity, hopefully adding to my knowledge and understanding of BAME issues.</a:t>
            </a:r>
          </a:p>
        </p:txBody>
      </p:sp>
    </p:spTree>
    <p:extLst>
      <p:ext uri="{BB962C8B-B14F-4D97-AF65-F5344CB8AC3E}">
        <p14:creationId xmlns:p14="http://schemas.microsoft.com/office/powerpoint/2010/main" val="63709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anim calcmode="lin" valueType="num">
                                      <p:cBhvr>
                                        <p:cTn id="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barn(inVertical)">
                                      <p:cBhvr>
                                        <p:cTn id="14" dur="5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My Documents\My Pictures\Final Thaliwal &amp; Veja Logo-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6074728"/>
            <a:ext cx="2774108" cy="66664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251520" y="188640"/>
            <a:ext cx="864096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89248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520" y="6525344"/>
            <a:ext cx="316835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93980" y="6525344"/>
            <a:ext cx="26985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75656" y="260648"/>
            <a:ext cx="6552728" cy="1015663"/>
          </a:xfrm>
          <a:prstGeom prst="rect">
            <a:avLst/>
          </a:prstGeom>
          <a:noFill/>
        </p:spPr>
        <p:txBody>
          <a:bodyPr wrap="square" rtlCol="0">
            <a:spAutoFit/>
          </a:bodyPr>
          <a:lstStyle/>
          <a:p>
            <a:pPr algn="ctr"/>
            <a:r>
              <a:rPr lang="en-GB" sz="3000" b="1" dirty="0">
                <a:solidFill>
                  <a:schemeClr val="accent1">
                    <a:lumMod val="75000"/>
                  </a:schemeClr>
                </a:solidFill>
              </a:rPr>
              <a:t>WHY ARE THERE MORE DETENTIONS FROM THE BAME COMMUNITY</a:t>
            </a:r>
          </a:p>
        </p:txBody>
      </p:sp>
      <p:sp>
        <p:nvSpPr>
          <p:cNvPr id="11" name="TextBox 10"/>
          <p:cNvSpPr txBox="1"/>
          <p:nvPr/>
        </p:nvSpPr>
        <p:spPr>
          <a:xfrm>
            <a:off x="539552" y="1412776"/>
            <a:ext cx="8064896" cy="4708981"/>
          </a:xfrm>
          <a:prstGeom prst="rect">
            <a:avLst/>
          </a:prstGeom>
          <a:noFill/>
        </p:spPr>
        <p:txBody>
          <a:bodyPr wrap="square" rtlCol="0">
            <a:spAutoFit/>
          </a:bodyPr>
          <a:lstStyle/>
          <a:p>
            <a:pPr marL="342900" indent="-342900">
              <a:buFont typeface="Arial" panose="020B0604020202020204" pitchFamily="34" charset="0"/>
              <a:buChar char="•"/>
            </a:pPr>
            <a:r>
              <a:rPr lang="en-GB" sz="2500" dirty="0"/>
              <a:t>The stigma or shame attributed to mental health help or detention. </a:t>
            </a:r>
          </a:p>
          <a:p>
            <a:endParaRPr lang="en-GB" sz="2500" dirty="0"/>
          </a:p>
          <a:p>
            <a:pPr marL="342900" indent="-342900">
              <a:buFont typeface="Arial" panose="020B0604020202020204" pitchFamily="34" charset="0"/>
              <a:buChar char="•"/>
            </a:pPr>
            <a:r>
              <a:rPr lang="en-GB" sz="2500" dirty="0"/>
              <a:t>Huge differences between the BAME strata figures, e.g. the Bangladeshi community amongst Asians remains a spike figure. </a:t>
            </a:r>
          </a:p>
          <a:p>
            <a:endParaRPr lang="en-GB" sz="2500" dirty="0"/>
          </a:p>
          <a:p>
            <a:pPr marL="342900" indent="-342900">
              <a:buFont typeface="Arial" panose="020B0604020202020204" pitchFamily="34" charset="0"/>
              <a:buChar char="•"/>
            </a:pPr>
            <a:r>
              <a:rPr lang="en-GB" sz="2500" dirty="0"/>
              <a:t>Black African and Black Caribbean remain significant figures in comparison with the average statistics. </a:t>
            </a:r>
          </a:p>
          <a:p>
            <a:endParaRPr lang="en-GB" sz="2500" dirty="0"/>
          </a:p>
          <a:p>
            <a:pPr marL="342900" indent="-342900">
              <a:buFont typeface="Arial" panose="020B0604020202020204" pitchFamily="34" charset="0"/>
              <a:buChar char="•"/>
            </a:pPr>
            <a:r>
              <a:rPr lang="en-GB" sz="2500" dirty="0"/>
              <a:t>The ‘other’ category can be skewed, due to it being used as a catch all category. </a:t>
            </a:r>
          </a:p>
        </p:txBody>
      </p:sp>
    </p:spTree>
    <p:extLst>
      <p:ext uri="{BB962C8B-B14F-4D97-AF65-F5344CB8AC3E}">
        <p14:creationId xmlns:p14="http://schemas.microsoft.com/office/powerpoint/2010/main" val="49200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down)">
                                      <p:cBhvr>
                                        <p:cTn id="12" dur="10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wipe(down)">
                                      <p:cBhvr>
                                        <p:cTn id="17" dur="10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wipe(down)">
                                      <p:cBhvr>
                                        <p:cTn id="22" dur="1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51520" y="188640"/>
            <a:ext cx="864096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5152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89248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520" y="6525344"/>
            <a:ext cx="316835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93980" y="6525344"/>
            <a:ext cx="26985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31640" y="260648"/>
            <a:ext cx="6552728" cy="553998"/>
          </a:xfrm>
          <a:prstGeom prst="rect">
            <a:avLst/>
          </a:prstGeom>
          <a:noFill/>
        </p:spPr>
        <p:txBody>
          <a:bodyPr wrap="square" rtlCol="0">
            <a:spAutoFit/>
          </a:bodyPr>
          <a:lstStyle/>
          <a:p>
            <a:pPr algn="ctr"/>
            <a:r>
              <a:rPr lang="en-GB" sz="3000" b="1" dirty="0">
                <a:solidFill>
                  <a:schemeClr val="accent1">
                    <a:lumMod val="75000"/>
                  </a:schemeClr>
                </a:solidFill>
              </a:rPr>
              <a:t>HOW COULD IT BE IMPROVED?</a:t>
            </a:r>
          </a:p>
        </p:txBody>
      </p:sp>
      <p:sp>
        <p:nvSpPr>
          <p:cNvPr id="10" name="TextBox 9"/>
          <p:cNvSpPr txBox="1"/>
          <p:nvPr/>
        </p:nvSpPr>
        <p:spPr>
          <a:xfrm>
            <a:off x="467544" y="1052736"/>
            <a:ext cx="8280920" cy="5170646"/>
          </a:xfrm>
          <a:prstGeom prst="rect">
            <a:avLst/>
          </a:prstGeom>
          <a:noFill/>
        </p:spPr>
        <p:txBody>
          <a:bodyPr wrap="square" rtlCol="0">
            <a:spAutoFit/>
          </a:bodyPr>
          <a:lstStyle/>
          <a:p>
            <a:pPr marL="457200" indent="-457200">
              <a:buFont typeface="Arial" panose="020B0604020202020204" pitchFamily="34" charset="0"/>
              <a:buChar char="•"/>
            </a:pPr>
            <a:r>
              <a:rPr lang="en-GB" sz="2800" dirty="0"/>
              <a:t>Better information regarding mental health literacy and practical support, in relation to mental health conditions and to combat stigma.</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Clarity regarding mental health services and access pathways.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A focus on tailored and culturally sensitive care.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Better engagement with the BAME community regarding the delivery of services. </a:t>
            </a:r>
          </a:p>
          <a:p>
            <a:pPr marL="285750" indent="-285750">
              <a:buFont typeface="Arial" panose="020B0604020202020204" pitchFamily="34" charset="0"/>
              <a:buChar char="•"/>
            </a:pPr>
            <a:endParaRPr lang="en-GB" sz="2200" b="1" dirty="0"/>
          </a:p>
        </p:txBody>
      </p:sp>
      <p:pic>
        <p:nvPicPr>
          <p:cNvPr id="11" name="Picture 2" descr="H:\My Documents\My Pictures\Final Thaliwal &amp; Veja Logo-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6074728"/>
            <a:ext cx="2774108" cy="66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86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1000"/>
                                        <p:tgtEl>
                                          <p:spTgt spid="10">
                                            <p:txEl>
                                              <p:pRg st="4" end="4"/>
                                            </p:txEl>
                                          </p:spTgt>
                                        </p:tgtEl>
                                      </p:cBhvr>
                                    </p:animEffect>
                                    <p:anim calcmode="lin" valueType="num">
                                      <p:cBhvr>
                                        <p:cTn id="22"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6" end="6"/>
                                            </p:txEl>
                                          </p:spTgt>
                                        </p:tgtEl>
                                        <p:attrNameLst>
                                          <p:attrName>style.visibility</p:attrName>
                                        </p:attrNameLst>
                                      </p:cBhvr>
                                      <p:to>
                                        <p:strVal val="visible"/>
                                      </p:to>
                                    </p:set>
                                    <p:animEffect transition="in" filter="fade">
                                      <p:cBhvr>
                                        <p:cTn id="28" dur="1000"/>
                                        <p:tgtEl>
                                          <p:spTgt spid="10">
                                            <p:txEl>
                                              <p:pRg st="6" end="6"/>
                                            </p:txEl>
                                          </p:spTgt>
                                        </p:tgtEl>
                                      </p:cBhvr>
                                    </p:animEffect>
                                    <p:anim calcmode="lin" valueType="num">
                                      <p:cBhvr>
                                        <p:cTn id="29"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My Documents\My Pictures\Final Thaliwal &amp; Veja Logo-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6074728"/>
            <a:ext cx="2774108" cy="66664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251520" y="188640"/>
            <a:ext cx="864096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152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89248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1520" y="6525344"/>
            <a:ext cx="316835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193980" y="6525344"/>
            <a:ext cx="26985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03648" y="260648"/>
            <a:ext cx="6552728" cy="553998"/>
          </a:xfrm>
          <a:prstGeom prst="rect">
            <a:avLst/>
          </a:prstGeom>
          <a:noFill/>
        </p:spPr>
        <p:txBody>
          <a:bodyPr wrap="square" rtlCol="0">
            <a:spAutoFit/>
          </a:bodyPr>
          <a:lstStyle/>
          <a:p>
            <a:pPr algn="ctr"/>
            <a:r>
              <a:rPr lang="en-GB" sz="3000" b="1" dirty="0">
                <a:solidFill>
                  <a:schemeClr val="accent1">
                    <a:lumMod val="75000"/>
                  </a:schemeClr>
                </a:solidFill>
              </a:rPr>
              <a:t>QUOTATIONS FROM BAME CLIENTS</a:t>
            </a:r>
          </a:p>
        </p:txBody>
      </p:sp>
      <p:sp>
        <p:nvSpPr>
          <p:cNvPr id="21" name="TextBox 20"/>
          <p:cNvSpPr txBox="1"/>
          <p:nvPr/>
        </p:nvSpPr>
        <p:spPr>
          <a:xfrm>
            <a:off x="611560" y="1268760"/>
            <a:ext cx="7992888" cy="4832092"/>
          </a:xfrm>
          <a:prstGeom prst="rect">
            <a:avLst/>
          </a:prstGeom>
          <a:noFill/>
        </p:spPr>
        <p:txBody>
          <a:bodyPr wrap="square" rtlCol="0">
            <a:spAutoFit/>
          </a:bodyPr>
          <a:lstStyle/>
          <a:p>
            <a:pPr algn="ctr"/>
            <a:r>
              <a:rPr lang="en-GB" sz="2800" dirty="0"/>
              <a:t>AB – “I am of West Indian origin and often speak Patois to my family members, including when I call back home. On occasion, when I have spoken Patois on the ward this has been interpreted as a relapse signature against me, which I thought was somewhat unfair, as I speak Patois out of my own free choice.” </a:t>
            </a:r>
          </a:p>
          <a:p>
            <a:pPr algn="ctr"/>
            <a:endParaRPr lang="en-GB" sz="2800" dirty="0"/>
          </a:p>
          <a:p>
            <a:pPr algn="ctr"/>
            <a:r>
              <a:rPr lang="en-GB" sz="2800" dirty="0"/>
              <a:t>“The other issue is that sometimes language can get misconstrued, as when words are expressed to me by the team I don’t always understand the meaning of them.” </a:t>
            </a:r>
          </a:p>
        </p:txBody>
      </p:sp>
    </p:spTree>
    <p:extLst>
      <p:ext uri="{BB962C8B-B14F-4D97-AF65-F5344CB8AC3E}">
        <p14:creationId xmlns:p14="http://schemas.microsoft.com/office/powerpoint/2010/main" val="193498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10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anim calcmode="lin" valueType="num">
                                      <p:cBhvr additive="base">
                                        <p:cTn id="13" dur="1000" fill="hold"/>
                                        <p:tgtEl>
                                          <p:spTgt spid="21">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2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My Documents\My Pictures\Final Thaliwal &amp; Veja Logo-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6074728"/>
            <a:ext cx="2774108" cy="66664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251520" y="188640"/>
            <a:ext cx="864096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89248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520" y="6525344"/>
            <a:ext cx="316835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93980" y="6525344"/>
            <a:ext cx="26985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03648" y="260648"/>
            <a:ext cx="6552728" cy="1015663"/>
          </a:xfrm>
          <a:prstGeom prst="rect">
            <a:avLst/>
          </a:prstGeom>
          <a:noFill/>
        </p:spPr>
        <p:txBody>
          <a:bodyPr wrap="square" rtlCol="0">
            <a:spAutoFit/>
          </a:bodyPr>
          <a:lstStyle/>
          <a:p>
            <a:pPr algn="ctr"/>
            <a:r>
              <a:rPr lang="en-GB" sz="3000" b="1" dirty="0">
                <a:solidFill>
                  <a:schemeClr val="accent1">
                    <a:lumMod val="75000"/>
                  </a:schemeClr>
                </a:solidFill>
              </a:rPr>
              <a:t>BAME – THE HOME DYNAMIC AND IMPLICATIONS FOR ADMISSION</a:t>
            </a:r>
          </a:p>
        </p:txBody>
      </p:sp>
      <p:sp>
        <p:nvSpPr>
          <p:cNvPr id="11" name="TextBox 10"/>
          <p:cNvSpPr txBox="1"/>
          <p:nvPr/>
        </p:nvSpPr>
        <p:spPr>
          <a:xfrm>
            <a:off x="683568" y="1452547"/>
            <a:ext cx="7848872" cy="5216813"/>
          </a:xfrm>
          <a:prstGeom prst="rect">
            <a:avLst/>
          </a:prstGeom>
          <a:noFill/>
        </p:spPr>
        <p:txBody>
          <a:bodyPr wrap="square" rtlCol="0">
            <a:spAutoFit/>
          </a:bodyPr>
          <a:lstStyle/>
          <a:p>
            <a:pPr marL="285750" indent="-285750">
              <a:buFont typeface="Arial" panose="020B0604020202020204" pitchFamily="34" charset="0"/>
              <a:buChar char="•"/>
            </a:pPr>
            <a:r>
              <a:rPr lang="en-GB" sz="2600" dirty="0"/>
              <a:t>Regarding those detained for the first time, there may be an impact in terms of the home dynamic and their presentation at point of impact. This is a general point and clearly not a catch all. </a:t>
            </a:r>
          </a:p>
          <a:p>
            <a:endParaRPr lang="en-GB" sz="2600" dirty="0"/>
          </a:p>
          <a:p>
            <a:pPr marL="285750" indent="-285750">
              <a:buFont typeface="Arial" panose="020B0604020202020204" pitchFamily="34" charset="0"/>
              <a:buChar char="•"/>
            </a:pPr>
            <a:r>
              <a:rPr lang="en-GB" sz="2600" dirty="0"/>
              <a:t>The extended family situation, for example, within the Asian culture, may mean that the commencement of mental health problems are contained within the home environment. The implication is that they may then get to a pressure valve emergency stage, by the time admission arises. </a:t>
            </a:r>
          </a:p>
          <a:p>
            <a:endParaRPr lang="en-GB" dirty="0"/>
          </a:p>
          <a:p>
            <a:endParaRPr lang="en-GB" dirty="0"/>
          </a:p>
        </p:txBody>
      </p:sp>
    </p:spTree>
    <p:extLst>
      <p:ext uri="{BB962C8B-B14F-4D97-AF65-F5344CB8AC3E}">
        <p14:creationId xmlns:p14="http://schemas.microsoft.com/office/powerpoint/2010/main" val="335351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My Documents\My Pictures\Final Thaliwal &amp; Veja Logo-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6074728"/>
            <a:ext cx="2774108" cy="66664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251520" y="188640"/>
            <a:ext cx="864096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89248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520" y="6525344"/>
            <a:ext cx="316835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93980" y="6525344"/>
            <a:ext cx="26985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15816" y="260648"/>
            <a:ext cx="3384376" cy="553998"/>
          </a:xfrm>
          <a:prstGeom prst="rect">
            <a:avLst/>
          </a:prstGeom>
          <a:noFill/>
        </p:spPr>
        <p:txBody>
          <a:bodyPr wrap="square" rtlCol="0">
            <a:spAutoFit/>
          </a:bodyPr>
          <a:lstStyle/>
          <a:p>
            <a:r>
              <a:rPr lang="en-GB" sz="3000" b="1" dirty="0">
                <a:solidFill>
                  <a:schemeClr val="accent1">
                    <a:lumMod val="75000"/>
                  </a:schemeClr>
                </a:solidFill>
              </a:rPr>
              <a:t>CONCLUDING NOTE</a:t>
            </a:r>
          </a:p>
        </p:txBody>
      </p:sp>
      <p:sp>
        <p:nvSpPr>
          <p:cNvPr id="11" name="TextBox 10"/>
          <p:cNvSpPr txBox="1"/>
          <p:nvPr/>
        </p:nvSpPr>
        <p:spPr>
          <a:xfrm>
            <a:off x="539552" y="908720"/>
            <a:ext cx="8136904" cy="5370701"/>
          </a:xfrm>
          <a:prstGeom prst="rect">
            <a:avLst/>
          </a:prstGeom>
          <a:noFill/>
        </p:spPr>
        <p:txBody>
          <a:bodyPr wrap="square" rtlCol="0">
            <a:spAutoFit/>
          </a:bodyPr>
          <a:lstStyle/>
          <a:p>
            <a:pPr marL="285750" indent="-285750">
              <a:buFont typeface="Arial" panose="020B0604020202020204" pitchFamily="34" charset="0"/>
              <a:buChar char="•"/>
            </a:pPr>
            <a:r>
              <a:rPr lang="en-GB" sz="2400" dirty="0"/>
              <a:t>The ward experience for those from a BAME background can be different, thus impacting upon their behaviour.</a:t>
            </a:r>
          </a:p>
          <a:p>
            <a:endParaRPr lang="en-GB" sz="2400" dirty="0"/>
          </a:p>
          <a:p>
            <a:pPr marL="285750" indent="-285750">
              <a:buFont typeface="Arial" panose="020B0604020202020204" pitchFamily="34" charset="0"/>
              <a:buChar char="•"/>
            </a:pPr>
            <a:r>
              <a:rPr lang="en-GB" sz="2400" dirty="0"/>
              <a:t>The risk includes major misinterpretation, which could have an impact on treatment, diagnosis and progression. </a:t>
            </a:r>
          </a:p>
          <a:p>
            <a:endParaRPr lang="en-GB" sz="2400" dirty="0"/>
          </a:p>
          <a:p>
            <a:pPr marL="285750" indent="-285750">
              <a:buFont typeface="Arial" panose="020B0604020202020204" pitchFamily="34" charset="0"/>
              <a:buChar char="•"/>
            </a:pPr>
            <a:r>
              <a:rPr lang="en-GB" sz="2400" dirty="0"/>
              <a:t>Not every client has an extensive support mechanism and this can contribute to isolation. </a:t>
            </a:r>
          </a:p>
          <a:p>
            <a:endParaRPr lang="en-GB" sz="2400" dirty="0"/>
          </a:p>
          <a:p>
            <a:pPr marL="285750" indent="-285750">
              <a:buFont typeface="Arial" panose="020B0604020202020204" pitchFamily="34" charset="0"/>
              <a:buChar char="•"/>
            </a:pPr>
            <a:r>
              <a:rPr lang="en-GB" sz="2400" dirty="0"/>
              <a:t>Statistics are statistics but trends are visible. </a:t>
            </a:r>
          </a:p>
          <a:p>
            <a:endParaRPr lang="en-GB" sz="2400" dirty="0"/>
          </a:p>
          <a:p>
            <a:pPr marL="285750" indent="-285750">
              <a:buFont typeface="Arial" panose="020B0604020202020204" pitchFamily="34" charset="0"/>
              <a:buChar char="•"/>
            </a:pPr>
            <a:r>
              <a:rPr lang="en-GB" sz="2400" dirty="0"/>
              <a:t>In a tribunal context, expressing frustrations can be very beneficial, irrespective of the outcome of the Tribunal hearing. </a:t>
            </a:r>
          </a:p>
        </p:txBody>
      </p:sp>
    </p:spTree>
    <p:extLst>
      <p:ext uri="{BB962C8B-B14F-4D97-AF65-F5344CB8AC3E}">
        <p14:creationId xmlns:p14="http://schemas.microsoft.com/office/powerpoint/2010/main" val="172797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p:cTn id="21"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3" dur="1000"/>
                                        <p:tgtEl>
                                          <p:spTgt spid="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 calcmode="lin" valueType="num">
                                      <p:cBhvr>
                                        <p:cTn id="28"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29" dur="10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30" dur="1000"/>
                                        <p:tgtEl>
                                          <p:spTgt spid="1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 calcmode="lin" valueType="num">
                                      <p:cBhvr>
                                        <p:cTn id="35"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36" dur="1000" fill="hold"/>
                                        <p:tgtEl>
                                          <p:spTgt spid="11">
                                            <p:txEl>
                                              <p:pRg st="8" end="8"/>
                                            </p:txEl>
                                          </p:spTgt>
                                        </p:tgtEl>
                                        <p:attrNameLst>
                                          <p:attrName>ppt_h</p:attrName>
                                        </p:attrNameLst>
                                      </p:cBhvr>
                                      <p:tavLst>
                                        <p:tav tm="0">
                                          <p:val>
                                            <p:fltVal val="0"/>
                                          </p:val>
                                        </p:tav>
                                        <p:tav tm="100000">
                                          <p:val>
                                            <p:strVal val="#ppt_h"/>
                                          </p:val>
                                        </p:tav>
                                      </p:tavLst>
                                    </p:anim>
                                    <p:animEffect transition="in" filter="fade">
                                      <p:cBhvr>
                                        <p:cTn id="37"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My Documents\My Pictures\Final Thaliwal &amp; Veja Logo-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6074728"/>
            <a:ext cx="2774108" cy="66664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251520" y="188640"/>
            <a:ext cx="864096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89248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520" y="6525344"/>
            <a:ext cx="316835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93980" y="6525344"/>
            <a:ext cx="26985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11760" y="260648"/>
            <a:ext cx="4464496" cy="553998"/>
          </a:xfrm>
          <a:prstGeom prst="rect">
            <a:avLst/>
          </a:prstGeom>
          <a:noFill/>
        </p:spPr>
        <p:txBody>
          <a:bodyPr wrap="square" rtlCol="0">
            <a:spAutoFit/>
          </a:bodyPr>
          <a:lstStyle/>
          <a:p>
            <a:r>
              <a:rPr lang="en-GB" sz="3000" b="1" dirty="0">
                <a:solidFill>
                  <a:schemeClr val="accent1">
                    <a:lumMod val="75000"/>
                  </a:schemeClr>
                </a:solidFill>
              </a:rPr>
              <a:t>PRESENTATION OVERVIEW</a:t>
            </a:r>
          </a:p>
        </p:txBody>
      </p:sp>
      <p:sp>
        <p:nvSpPr>
          <p:cNvPr id="11" name="TextBox 10"/>
          <p:cNvSpPr txBox="1"/>
          <p:nvPr/>
        </p:nvSpPr>
        <p:spPr>
          <a:xfrm>
            <a:off x="539552" y="1268760"/>
            <a:ext cx="8064896" cy="4247317"/>
          </a:xfrm>
          <a:prstGeom prst="rect">
            <a:avLst/>
          </a:prstGeom>
          <a:noFill/>
        </p:spPr>
        <p:txBody>
          <a:bodyPr wrap="square" rtlCol="0">
            <a:spAutoFit/>
          </a:bodyPr>
          <a:lstStyle/>
          <a:p>
            <a:pPr marL="514350" indent="-514350">
              <a:buFont typeface="+mj-lt"/>
              <a:buAutoNum type="arabicPeriod"/>
            </a:pPr>
            <a:r>
              <a:rPr lang="en-GB" sz="3000" dirty="0"/>
              <a:t>What effects those from the BAME community while detained. </a:t>
            </a:r>
          </a:p>
          <a:p>
            <a:pPr marL="514350" indent="-514350">
              <a:buFont typeface="+mj-lt"/>
              <a:buAutoNum type="arabicPeriod"/>
            </a:pPr>
            <a:endParaRPr lang="en-GB" sz="3000" dirty="0"/>
          </a:p>
          <a:p>
            <a:pPr marL="514350" indent="-514350">
              <a:buFont typeface="+mj-lt"/>
              <a:buAutoNum type="arabicPeriod"/>
            </a:pPr>
            <a:r>
              <a:rPr lang="en-GB" sz="3000" dirty="0"/>
              <a:t>Do those difficult experiences impact on general wellbeing and mental health. </a:t>
            </a:r>
          </a:p>
          <a:p>
            <a:pPr marL="514350" indent="-514350">
              <a:buFont typeface="+mj-lt"/>
              <a:buAutoNum type="arabicPeriod"/>
            </a:pPr>
            <a:endParaRPr lang="en-GB" sz="3000" dirty="0"/>
          </a:p>
          <a:p>
            <a:pPr marL="514350" indent="-514350">
              <a:buFont typeface="+mj-lt"/>
              <a:buAutoNum type="arabicPeriod"/>
            </a:pPr>
            <a:r>
              <a:rPr lang="en-GB" sz="3000" dirty="0"/>
              <a:t>Bringing those issues into the Tribunal arena.</a:t>
            </a:r>
          </a:p>
          <a:p>
            <a:pPr marL="514350" indent="-514350">
              <a:buFont typeface="+mj-lt"/>
              <a:buAutoNum type="arabicPeriod"/>
            </a:pPr>
            <a:endParaRPr lang="en-GB" sz="3000" dirty="0"/>
          </a:p>
          <a:p>
            <a:pPr marL="514350" indent="-514350">
              <a:buFont typeface="+mj-lt"/>
              <a:buAutoNum type="arabicPeriod"/>
            </a:pPr>
            <a:r>
              <a:rPr lang="en-GB" sz="3000" dirty="0"/>
              <a:t>Evidence based and experience based matters. </a:t>
            </a:r>
          </a:p>
        </p:txBody>
      </p:sp>
    </p:spTree>
    <p:extLst>
      <p:ext uri="{BB962C8B-B14F-4D97-AF65-F5344CB8AC3E}">
        <p14:creationId xmlns:p14="http://schemas.microsoft.com/office/powerpoint/2010/main" val="414234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arn(inVertical)">
                                      <p:cBhvr>
                                        <p:cTn id="12" dur="10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arn(inVertical)">
                                      <p:cBhvr>
                                        <p:cTn id="17" dur="10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barn(inVertical)">
                                      <p:cBhvr>
                                        <p:cTn id="22" dur="1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My Documents\My Pictures\Final Thaliwal &amp; Veja Logo-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6074728"/>
            <a:ext cx="2774108" cy="66664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251520" y="188640"/>
            <a:ext cx="864096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89248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520" y="6525344"/>
            <a:ext cx="316835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93980" y="6525344"/>
            <a:ext cx="26985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5536" y="282714"/>
            <a:ext cx="8352928" cy="553998"/>
          </a:xfrm>
          <a:prstGeom prst="rect">
            <a:avLst/>
          </a:prstGeom>
          <a:noFill/>
        </p:spPr>
        <p:txBody>
          <a:bodyPr wrap="square" rtlCol="0">
            <a:spAutoFit/>
          </a:bodyPr>
          <a:lstStyle/>
          <a:p>
            <a:pPr algn="ctr"/>
            <a:r>
              <a:rPr lang="en-GB" sz="3000" b="1" dirty="0">
                <a:solidFill>
                  <a:schemeClr val="accent1">
                    <a:lumMod val="75000"/>
                  </a:schemeClr>
                </a:solidFill>
              </a:rPr>
              <a:t>I AM SECTIONED AND REALLY ANNOYED ABOUT….</a:t>
            </a:r>
          </a:p>
        </p:txBody>
      </p:sp>
      <p:sp>
        <p:nvSpPr>
          <p:cNvPr id="11" name="TextBox 10"/>
          <p:cNvSpPr txBox="1"/>
          <p:nvPr/>
        </p:nvSpPr>
        <p:spPr>
          <a:xfrm>
            <a:off x="467544" y="764704"/>
            <a:ext cx="8280920" cy="5586145"/>
          </a:xfrm>
          <a:prstGeom prst="rect">
            <a:avLst/>
          </a:prstGeom>
          <a:noFill/>
        </p:spPr>
        <p:txBody>
          <a:bodyPr wrap="square" rtlCol="0">
            <a:spAutoFit/>
          </a:bodyPr>
          <a:lstStyle/>
          <a:p>
            <a:endParaRPr lang="en-GB" sz="2300" b="1" dirty="0"/>
          </a:p>
          <a:p>
            <a:pPr marL="285750" indent="-285750">
              <a:buFont typeface="Arial" panose="020B0604020202020204" pitchFamily="34" charset="0"/>
              <a:buChar char="•"/>
            </a:pPr>
            <a:r>
              <a:rPr lang="en-GB" sz="2400" b="1" dirty="0">
                <a:solidFill>
                  <a:srgbClr val="009900"/>
                </a:solidFill>
              </a:rPr>
              <a:t>The language barrier</a:t>
            </a:r>
            <a:r>
              <a:rPr lang="en-GB" sz="2400" b="1" dirty="0"/>
              <a:t> – it causes difficulties including misinterpretation, isolation, difficulties in engaging in social activities and hinders the assessment process. </a:t>
            </a:r>
          </a:p>
          <a:p>
            <a:pPr marL="285750" indent="-285750">
              <a:buFont typeface="Arial" panose="020B0604020202020204" pitchFamily="34" charset="0"/>
              <a:buChar char="•"/>
            </a:pPr>
            <a:endParaRPr lang="en-GB" sz="2400" b="1" dirty="0"/>
          </a:p>
          <a:p>
            <a:pPr marL="285750" indent="-285750">
              <a:buFont typeface="Arial" panose="020B0604020202020204" pitchFamily="34" charset="0"/>
              <a:buChar char="•"/>
            </a:pPr>
            <a:r>
              <a:rPr lang="en-GB" sz="2400" b="1" dirty="0">
                <a:solidFill>
                  <a:srgbClr val="009900"/>
                </a:solidFill>
              </a:rPr>
              <a:t>Section 17 leave being cancelled last minute </a:t>
            </a:r>
            <a:r>
              <a:rPr lang="en-GB" sz="2400" b="1" dirty="0"/>
              <a:t>– often due to unexpected circumstances, prevents important tasks being completed, it heightens frustration, can lead to an incident and basic essentials can be left unresolved. </a:t>
            </a:r>
          </a:p>
          <a:p>
            <a:pPr marL="285750" indent="-285750">
              <a:buFont typeface="Arial" panose="020B0604020202020204" pitchFamily="34" charset="0"/>
              <a:buChar char="•"/>
            </a:pPr>
            <a:endParaRPr lang="en-GB" sz="2400" b="1" dirty="0"/>
          </a:p>
          <a:p>
            <a:pPr marL="285750" indent="-285750">
              <a:buFont typeface="Arial" panose="020B0604020202020204" pitchFamily="34" charset="0"/>
              <a:buChar char="•"/>
            </a:pPr>
            <a:r>
              <a:rPr lang="en-GB" sz="2400" b="1" dirty="0">
                <a:solidFill>
                  <a:srgbClr val="009900"/>
                </a:solidFill>
              </a:rPr>
              <a:t>Cultural/religious matters </a:t>
            </a:r>
            <a:r>
              <a:rPr lang="en-GB" sz="2400" b="1" dirty="0"/>
              <a:t>– access to a place of worship, key religious dates, food, social activities and visitation policy. </a:t>
            </a:r>
          </a:p>
          <a:p>
            <a:pPr marL="285750" indent="-285750">
              <a:buFont typeface="Arial" panose="020B0604020202020204" pitchFamily="34" charset="0"/>
              <a:buChar char="•"/>
            </a:pPr>
            <a:endParaRPr lang="en-GB" sz="2400" b="1" dirty="0"/>
          </a:p>
          <a:p>
            <a:pPr marL="285750" indent="-285750">
              <a:buFont typeface="Arial" panose="020B0604020202020204" pitchFamily="34" charset="0"/>
              <a:buChar char="•"/>
            </a:pPr>
            <a:r>
              <a:rPr lang="en-GB" sz="2400" b="1" dirty="0"/>
              <a:t>Not having culturally appropriate advocacy. </a:t>
            </a:r>
          </a:p>
          <a:p>
            <a:pPr marL="285750" indent="-285750">
              <a:buFont typeface="Arial" panose="020B0604020202020204" pitchFamily="34" charset="0"/>
              <a:buChar char="•"/>
            </a:pPr>
            <a:endParaRPr lang="en-GB" sz="2200" b="1" dirty="0"/>
          </a:p>
        </p:txBody>
      </p:sp>
    </p:spTree>
    <p:extLst>
      <p:ext uri="{BB962C8B-B14F-4D97-AF65-F5344CB8AC3E}">
        <p14:creationId xmlns:p14="http://schemas.microsoft.com/office/powerpoint/2010/main" val="278635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circle(in)">
                                      <p:cBhvr>
                                        <p:cTn id="7" dur="10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circle(in)">
                                      <p:cBhvr>
                                        <p:cTn id="12" dur="10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animEffect transition="in" filter="circle(in)">
                                      <p:cBhvr>
                                        <p:cTn id="17" dur="1000"/>
                                        <p:tgtEl>
                                          <p:spTgt spid="1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xEl>
                                              <p:pRg st="7" end="7"/>
                                            </p:txEl>
                                          </p:spTgt>
                                        </p:tgtEl>
                                        <p:attrNameLst>
                                          <p:attrName>style.visibility</p:attrName>
                                        </p:attrNameLst>
                                      </p:cBhvr>
                                      <p:to>
                                        <p:strVal val="visible"/>
                                      </p:to>
                                    </p:set>
                                    <p:animEffect transition="in" filter="circle(in)">
                                      <p:cBhvr>
                                        <p:cTn id="22" dur="10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My Documents\My Pictures\Final Thaliwal &amp; Veja Logo-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6074728"/>
            <a:ext cx="2774108" cy="66664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251520" y="188640"/>
            <a:ext cx="864096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89248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520" y="6525344"/>
            <a:ext cx="316835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93980" y="6525344"/>
            <a:ext cx="26985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95736" y="260648"/>
            <a:ext cx="4752528" cy="553998"/>
          </a:xfrm>
          <a:prstGeom prst="rect">
            <a:avLst/>
          </a:prstGeom>
          <a:noFill/>
        </p:spPr>
        <p:txBody>
          <a:bodyPr wrap="square" rtlCol="0">
            <a:spAutoFit/>
          </a:bodyPr>
          <a:lstStyle/>
          <a:p>
            <a:r>
              <a:rPr lang="en-GB" sz="3000" b="1" dirty="0">
                <a:solidFill>
                  <a:schemeClr val="accent1">
                    <a:lumMod val="75000"/>
                  </a:schemeClr>
                </a:solidFill>
              </a:rPr>
              <a:t>STATISTICS AND DISCUSSION</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29" t="15080" r="15878" b="15278"/>
          <a:stretch/>
        </p:blipFill>
        <p:spPr bwMode="auto">
          <a:xfrm>
            <a:off x="467544" y="1123654"/>
            <a:ext cx="8228008" cy="4609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368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My Documents\My Pictures\Final Thaliwal &amp; Veja Logo-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6074728"/>
            <a:ext cx="2774108" cy="66664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251520" y="188640"/>
            <a:ext cx="864096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89248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520" y="6525344"/>
            <a:ext cx="316835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93980" y="6525344"/>
            <a:ext cx="26985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95736" y="260648"/>
            <a:ext cx="4752528" cy="553998"/>
          </a:xfrm>
          <a:prstGeom prst="rect">
            <a:avLst/>
          </a:prstGeom>
          <a:noFill/>
        </p:spPr>
        <p:txBody>
          <a:bodyPr wrap="square" rtlCol="0">
            <a:spAutoFit/>
          </a:bodyPr>
          <a:lstStyle/>
          <a:p>
            <a:r>
              <a:rPr lang="en-GB" sz="3000" b="1" dirty="0">
                <a:solidFill>
                  <a:schemeClr val="accent1">
                    <a:lumMod val="75000"/>
                  </a:schemeClr>
                </a:solidFill>
              </a:rPr>
              <a:t>STATISTICS AND DISCUSSION</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959" t="19246" r="14202" b="33929"/>
          <a:stretch/>
        </p:blipFill>
        <p:spPr bwMode="auto">
          <a:xfrm>
            <a:off x="506513" y="1839934"/>
            <a:ext cx="8169943" cy="295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33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My Documents\My Pictures\Final Thaliwal &amp; Veja Logo-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6074728"/>
            <a:ext cx="2774108" cy="66664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251520" y="188640"/>
            <a:ext cx="864096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89248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520" y="6525344"/>
            <a:ext cx="316835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93980" y="6525344"/>
            <a:ext cx="26985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95736" y="260648"/>
            <a:ext cx="4752528" cy="553998"/>
          </a:xfrm>
          <a:prstGeom prst="rect">
            <a:avLst/>
          </a:prstGeom>
          <a:noFill/>
        </p:spPr>
        <p:txBody>
          <a:bodyPr wrap="square" rtlCol="0">
            <a:spAutoFit/>
          </a:bodyPr>
          <a:lstStyle/>
          <a:p>
            <a:r>
              <a:rPr lang="en-GB" sz="3000" b="1" dirty="0">
                <a:solidFill>
                  <a:schemeClr val="accent1">
                    <a:lumMod val="75000"/>
                  </a:schemeClr>
                </a:solidFill>
              </a:rPr>
              <a:t>STATISTICS AND DISCUSSION</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29" t="16270" r="15431" b="14682"/>
          <a:stretch/>
        </p:blipFill>
        <p:spPr bwMode="auto">
          <a:xfrm>
            <a:off x="467544" y="1058566"/>
            <a:ext cx="8208912" cy="4530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2194" t="60086" r="43395" b="36243"/>
          <a:stretch/>
        </p:blipFill>
        <p:spPr bwMode="auto">
          <a:xfrm>
            <a:off x="3923928" y="5680765"/>
            <a:ext cx="1872343" cy="268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589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1000"/>
                                        <p:tgtEl>
                                          <p:spTgt spid="3074"/>
                                        </p:tgtEl>
                                      </p:cBhvr>
                                    </p:animEffect>
                                  </p:childTnLst>
                                </p:cTn>
                              </p:par>
                              <p:par>
                                <p:cTn id="8" presetID="21" presetClass="entr" presetSubtype="1"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wheel(1)">
                                      <p:cBhvr>
                                        <p:cTn id="10"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My Documents\My Pictures\Final Thaliwal &amp; Veja Logo-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6074728"/>
            <a:ext cx="2774108" cy="66664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251520" y="188640"/>
            <a:ext cx="864096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89248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520" y="6525344"/>
            <a:ext cx="316835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93980" y="6525344"/>
            <a:ext cx="26985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11760" y="260648"/>
            <a:ext cx="4752528" cy="553998"/>
          </a:xfrm>
          <a:prstGeom prst="rect">
            <a:avLst/>
          </a:prstGeom>
          <a:noFill/>
        </p:spPr>
        <p:txBody>
          <a:bodyPr wrap="square" rtlCol="0">
            <a:spAutoFit/>
          </a:bodyPr>
          <a:lstStyle/>
          <a:p>
            <a:r>
              <a:rPr lang="en-GB" sz="3000" b="1" dirty="0">
                <a:solidFill>
                  <a:schemeClr val="accent1">
                    <a:lumMod val="75000"/>
                  </a:schemeClr>
                </a:solidFill>
              </a:rPr>
              <a:t>STATISTICS AND DISCUSSION</a:t>
            </a:r>
          </a:p>
        </p:txBody>
      </p:sp>
      <p:pic>
        <p:nvPicPr>
          <p:cNvPr id="1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10" t="6332" r="14810" b="13833"/>
          <a:stretch/>
        </p:blipFill>
        <p:spPr bwMode="auto">
          <a:xfrm>
            <a:off x="1004000" y="908720"/>
            <a:ext cx="7456431" cy="4762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2194" t="60086" r="43395" b="36243"/>
          <a:stretch/>
        </p:blipFill>
        <p:spPr bwMode="auto">
          <a:xfrm>
            <a:off x="3779777" y="5752773"/>
            <a:ext cx="1872343" cy="268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25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My Documents\My Pictures\Final Thaliwal &amp; Veja Logo-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6074728"/>
            <a:ext cx="2774108" cy="66664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251520" y="188640"/>
            <a:ext cx="864096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89248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520" y="6525344"/>
            <a:ext cx="316835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93980" y="6525344"/>
            <a:ext cx="26985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07904" y="260648"/>
            <a:ext cx="2376264" cy="553998"/>
          </a:xfrm>
          <a:prstGeom prst="rect">
            <a:avLst/>
          </a:prstGeom>
          <a:noFill/>
        </p:spPr>
        <p:txBody>
          <a:bodyPr wrap="square" rtlCol="0">
            <a:spAutoFit/>
          </a:bodyPr>
          <a:lstStyle/>
          <a:p>
            <a:r>
              <a:rPr lang="en-GB" sz="3000" b="1" dirty="0">
                <a:solidFill>
                  <a:schemeClr val="accent1">
                    <a:lumMod val="75000"/>
                  </a:schemeClr>
                </a:solidFill>
              </a:rPr>
              <a:t>DISCUSSION</a:t>
            </a:r>
          </a:p>
        </p:txBody>
      </p:sp>
      <p:sp>
        <p:nvSpPr>
          <p:cNvPr id="11" name="TextBox 10"/>
          <p:cNvSpPr txBox="1"/>
          <p:nvPr/>
        </p:nvSpPr>
        <p:spPr>
          <a:xfrm>
            <a:off x="611560" y="1484784"/>
            <a:ext cx="8064896" cy="3539430"/>
          </a:xfrm>
          <a:prstGeom prst="rect">
            <a:avLst/>
          </a:prstGeom>
          <a:noFill/>
        </p:spPr>
        <p:txBody>
          <a:bodyPr wrap="square" rtlCol="0">
            <a:spAutoFit/>
          </a:bodyPr>
          <a:lstStyle/>
          <a:p>
            <a:pPr algn="ctr"/>
            <a:r>
              <a:rPr lang="en-GB" sz="3200" b="1" dirty="0"/>
              <a:t>Quite significant differences exist:</a:t>
            </a:r>
          </a:p>
          <a:p>
            <a:endParaRPr lang="en-GB" sz="3200" dirty="0"/>
          </a:p>
          <a:p>
            <a:pPr marL="285750" indent="-285750" algn="ctr">
              <a:buFont typeface="Arial" panose="020B0604020202020204" pitchFamily="34" charset="0"/>
              <a:buChar char="•"/>
            </a:pPr>
            <a:r>
              <a:rPr lang="en-GB" sz="3200" dirty="0"/>
              <a:t>The reasons behind this need exploration. (Source: government.uk. Published March 2019).</a:t>
            </a:r>
          </a:p>
          <a:p>
            <a:pPr marL="285750" indent="-285750" algn="ctr">
              <a:buFont typeface="Arial" panose="020B0604020202020204" pitchFamily="34" charset="0"/>
              <a:buChar char="•"/>
            </a:pPr>
            <a:endParaRPr lang="en-GB" sz="3200" dirty="0"/>
          </a:p>
          <a:p>
            <a:pPr marL="285750" indent="-285750" algn="ctr">
              <a:buFont typeface="Arial" panose="020B0604020202020204" pitchFamily="34" charset="0"/>
              <a:buChar char="•"/>
            </a:pPr>
            <a:r>
              <a:rPr lang="en-GB" sz="3200" dirty="0"/>
              <a:t>What are the possible reasons……….</a:t>
            </a:r>
          </a:p>
        </p:txBody>
      </p:sp>
    </p:spTree>
    <p:extLst>
      <p:ext uri="{BB962C8B-B14F-4D97-AF65-F5344CB8AC3E}">
        <p14:creationId xmlns:p14="http://schemas.microsoft.com/office/powerpoint/2010/main" val="421647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80">
                                          <p:stCondLst>
                                            <p:cond delay="0"/>
                                          </p:stCondLst>
                                        </p:cTn>
                                        <p:tgtEl>
                                          <p:spTgt spid="11">
                                            <p:txEl>
                                              <p:pRg st="0" end="0"/>
                                            </p:txEl>
                                          </p:spTgt>
                                        </p:tgtEl>
                                      </p:cBhvr>
                                    </p:animEffect>
                                    <p:anim calcmode="lin" valueType="num">
                                      <p:cBhvr>
                                        <p:cTn id="8"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xEl>
                                              <p:pRg st="0" end="0"/>
                                            </p:txEl>
                                          </p:spTgt>
                                        </p:tgtEl>
                                      </p:cBhvr>
                                      <p:to x="100000" y="60000"/>
                                    </p:animScale>
                                    <p:animScale>
                                      <p:cBhvr>
                                        <p:cTn id="14" dur="166" decel="50000">
                                          <p:stCondLst>
                                            <p:cond delay="676"/>
                                          </p:stCondLst>
                                        </p:cTn>
                                        <p:tgtEl>
                                          <p:spTgt spid="11">
                                            <p:txEl>
                                              <p:pRg st="0" end="0"/>
                                            </p:txEl>
                                          </p:spTgt>
                                        </p:tgtEl>
                                      </p:cBhvr>
                                      <p:to x="100000" y="100000"/>
                                    </p:animScale>
                                    <p:animScale>
                                      <p:cBhvr>
                                        <p:cTn id="15" dur="26">
                                          <p:stCondLst>
                                            <p:cond delay="1312"/>
                                          </p:stCondLst>
                                        </p:cTn>
                                        <p:tgtEl>
                                          <p:spTgt spid="11">
                                            <p:txEl>
                                              <p:pRg st="0" end="0"/>
                                            </p:txEl>
                                          </p:spTgt>
                                        </p:tgtEl>
                                      </p:cBhvr>
                                      <p:to x="100000" y="80000"/>
                                    </p:animScale>
                                    <p:animScale>
                                      <p:cBhvr>
                                        <p:cTn id="16" dur="166" decel="50000">
                                          <p:stCondLst>
                                            <p:cond delay="1338"/>
                                          </p:stCondLst>
                                        </p:cTn>
                                        <p:tgtEl>
                                          <p:spTgt spid="11">
                                            <p:txEl>
                                              <p:pRg st="0" end="0"/>
                                            </p:txEl>
                                          </p:spTgt>
                                        </p:tgtEl>
                                      </p:cBhvr>
                                      <p:to x="100000" y="100000"/>
                                    </p:animScale>
                                    <p:animScale>
                                      <p:cBhvr>
                                        <p:cTn id="17" dur="26">
                                          <p:stCondLst>
                                            <p:cond delay="1642"/>
                                          </p:stCondLst>
                                        </p:cTn>
                                        <p:tgtEl>
                                          <p:spTgt spid="11">
                                            <p:txEl>
                                              <p:pRg st="0" end="0"/>
                                            </p:txEl>
                                          </p:spTgt>
                                        </p:tgtEl>
                                      </p:cBhvr>
                                      <p:to x="100000" y="90000"/>
                                    </p:animScale>
                                    <p:animScale>
                                      <p:cBhvr>
                                        <p:cTn id="18" dur="166" decel="50000">
                                          <p:stCondLst>
                                            <p:cond delay="1668"/>
                                          </p:stCondLst>
                                        </p:cTn>
                                        <p:tgtEl>
                                          <p:spTgt spid="11">
                                            <p:txEl>
                                              <p:pRg st="0" end="0"/>
                                            </p:txEl>
                                          </p:spTgt>
                                        </p:tgtEl>
                                      </p:cBhvr>
                                      <p:to x="100000" y="100000"/>
                                    </p:animScale>
                                    <p:animScale>
                                      <p:cBhvr>
                                        <p:cTn id="19" dur="26">
                                          <p:stCondLst>
                                            <p:cond delay="1808"/>
                                          </p:stCondLst>
                                        </p:cTn>
                                        <p:tgtEl>
                                          <p:spTgt spid="11">
                                            <p:txEl>
                                              <p:pRg st="0" end="0"/>
                                            </p:txEl>
                                          </p:spTgt>
                                        </p:tgtEl>
                                      </p:cBhvr>
                                      <p:to x="100000" y="95000"/>
                                    </p:animScale>
                                    <p:animScale>
                                      <p:cBhvr>
                                        <p:cTn id="20" dur="166" decel="50000">
                                          <p:stCondLst>
                                            <p:cond delay="1834"/>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wipe(down)">
                                      <p:cBhvr>
                                        <p:cTn id="25" dur="580">
                                          <p:stCondLst>
                                            <p:cond delay="0"/>
                                          </p:stCondLst>
                                        </p:cTn>
                                        <p:tgtEl>
                                          <p:spTgt spid="11">
                                            <p:txEl>
                                              <p:pRg st="2" end="2"/>
                                            </p:txEl>
                                          </p:spTgt>
                                        </p:tgtEl>
                                      </p:cBhvr>
                                    </p:animEffect>
                                    <p:anim calcmode="lin" valueType="num">
                                      <p:cBhvr>
                                        <p:cTn id="26" dur="1822" tmFilter="0,0; 0.14,0.36; 0.43,0.73; 0.71,0.91; 1.0,1.0">
                                          <p:stCondLst>
                                            <p:cond delay="0"/>
                                          </p:stCondLst>
                                        </p:cTn>
                                        <p:tgtEl>
                                          <p:spTgt spid="11">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xEl>
                                              <p:pRg st="2" end="2"/>
                                            </p:txEl>
                                          </p:spTgt>
                                        </p:tgtEl>
                                      </p:cBhvr>
                                      <p:to x="100000" y="60000"/>
                                    </p:animScale>
                                    <p:animScale>
                                      <p:cBhvr>
                                        <p:cTn id="32" dur="166" decel="50000">
                                          <p:stCondLst>
                                            <p:cond delay="676"/>
                                          </p:stCondLst>
                                        </p:cTn>
                                        <p:tgtEl>
                                          <p:spTgt spid="11">
                                            <p:txEl>
                                              <p:pRg st="2" end="2"/>
                                            </p:txEl>
                                          </p:spTgt>
                                        </p:tgtEl>
                                      </p:cBhvr>
                                      <p:to x="100000" y="100000"/>
                                    </p:animScale>
                                    <p:animScale>
                                      <p:cBhvr>
                                        <p:cTn id="33" dur="26">
                                          <p:stCondLst>
                                            <p:cond delay="1312"/>
                                          </p:stCondLst>
                                        </p:cTn>
                                        <p:tgtEl>
                                          <p:spTgt spid="11">
                                            <p:txEl>
                                              <p:pRg st="2" end="2"/>
                                            </p:txEl>
                                          </p:spTgt>
                                        </p:tgtEl>
                                      </p:cBhvr>
                                      <p:to x="100000" y="80000"/>
                                    </p:animScale>
                                    <p:animScale>
                                      <p:cBhvr>
                                        <p:cTn id="34" dur="166" decel="50000">
                                          <p:stCondLst>
                                            <p:cond delay="1338"/>
                                          </p:stCondLst>
                                        </p:cTn>
                                        <p:tgtEl>
                                          <p:spTgt spid="11">
                                            <p:txEl>
                                              <p:pRg st="2" end="2"/>
                                            </p:txEl>
                                          </p:spTgt>
                                        </p:tgtEl>
                                      </p:cBhvr>
                                      <p:to x="100000" y="100000"/>
                                    </p:animScale>
                                    <p:animScale>
                                      <p:cBhvr>
                                        <p:cTn id="35" dur="26">
                                          <p:stCondLst>
                                            <p:cond delay="1642"/>
                                          </p:stCondLst>
                                        </p:cTn>
                                        <p:tgtEl>
                                          <p:spTgt spid="11">
                                            <p:txEl>
                                              <p:pRg st="2" end="2"/>
                                            </p:txEl>
                                          </p:spTgt>
                                        </p:tgtEl>
                                      </p:cBhvr>
                                      <p:to x="100000" y="90000"/>
                                    </p:animScale>
                                    <p:animScale>
                                      <p:cBhvr>
                                        <p:cTn id="36" dur="166" decel="50000">
                                          <p:stCondLst>
                                            <p:cond delay="1668"/>
                                          </p:stCondLst>
                                        </p:cTn>
                                        <p:tgtEl>
                                          <p:spTgt spid="11">
                                            <p:txEl>
                                              <p:pRg st="2" end="2"/>
                                            </p:txEl>
                                          </p:spTgt>
                                        </p:tgtEl>
                                      </p:cBhvr>
                                      <p:to x="100000" y="100000"/>
                                    </p:animScale>
                                    <p:animScale>
                                      <p:cBhvr>
                                        <p:cTn id="37" dur="26">
                                          <p:stCondLst>
                                            <p:cond delay="1808"/>
                                          </p:stCondLst>
                                        </p:cTn>
                                        <p:tgtEl>
                                          <p:spTgt spid="11">
                                            <p:txEl>
                                              <p:pRg st="2" end="2"/>
                                            </p:txEl>
                                          </p:spTgt>
                                        </p:tgtEl>
                                      </p:cBhvr>
                                      <p:to x="100000" y="95000"/>
                                    </p:animScale>
                                    <p:animScale>
                                      <p:cBhvr>
                                        <p:cTn id="38" dur="166" decel="50000">
                                          <p:stCondLst>
                                            <p:cond delay="1834"/>
                                          </p:stCondLst>
                                        </p:cTn>
                                        <p:tgtEl>
                                          <p:spTgt spid="11">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Effect transition="in" filter="wipe(down)">
                                      <p:cBhvr>
                                        <p:cTn id="43" dur="580">
                                          <p:stCondLst>
                                            <p:cond delay="0"/>
                                          </p:stCondLst>
                                        </p:cTn>
                                        <p:tgtEl>
                                          <p:spTgt spid="11">
                                            <p:txEl>
                                              <p:pRg st="4" end="4"/>
                                            </p:txEl>
                                          </p:spTgt>
                                        </p:tgtEl>
                                      </p:cBhvr>
                                    </p:animEffect>
                                    <p:anim calcmode="lin" valueType="num">
                                      <p:cBhvr>
                                        <p:cTn id="44" dur="1822" tmFilter="0,0; 0.14,0.36; 0.43,0.73; 0.71,0.91; 1.0,1.0">
                                          <p:stCondLst>
                                            <p:cond delay="0"/>
                                          </p:stCondLst>
                                        </p:cTn>
                                        <p:tgtEl>
                                          <p:spTgt spid="11">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xEl>
                                              <p:pRg st="4" end="4"/>
                                            </p:txEl>
                                          </p:spTgt>
                                        </p:tgtEl>
                                      </p:cBhvr>
                                      <p:to x="100000" y="60000"/>
                                    </p:animScale>
                                    <p:animScale>
                                      <p:cBhvr>
                                        <p:cTn id="50" dur="166" decel="50000">
                                          <p:stCondLst>
                                            <p:cond delay="676"/>
                                          </p:stCondLst>
                                        </p:cTn>
                                        <p:tgtEl>
                                          <p:spTgt spid="11">
                                            <p:txEl>
                                              <p:pRg st="4" end="4"/>
                                            </p:txEl>
                                          </p:spTgt>
                                        </p:tgtEl>
                                      </p:cBhvr>
                                      <p:to x="100000" y="100000"/>
                                    </p:animScale>
                                    <p:animScale>
                                      <p:cBhvr>
                                        <p:cTn id="51" dur="26">
                                          <p:stCondLst>
                                            <p:cond delay="1312"/>
                                          </p:stCondLst>
                                        </p:cTn>
                                        <p:tgtEl>
                                          <p:spTgt spid="11">
                                            <p:txEl>
                                              <p:pRg st="4" end="4"/>
                                            </p:txEl>
                                          </p:spTgt>
                                        </p:tgtEl>
                                      </p:cBhvr>
                                      <p:to x="100000" y="80000"/>
                                    </p:animScale>
                                    <p:animScale>
                                      <p:cBhvr>
                                        <p:cTn id="52" dur="166" decel="50000">
                                          <p:stCondLst>
                                            <p:cond delay="1338"/>
                                          </p:stCondLst>
                                        </p:cTn>
                                        <p:tgtEl>
                                          <p:spTgt spid="11">
                                            <p:txEl>
                                              <p:pRg st="4" end="4"/>
                                            </p:txEl>
                                          </p:spTgt>
                                        </p:tgtEl>
                                      </p:cBhvr>
                                      <p:to x="100000" y="100000"/>
                                    </p:animScale>
                                    <p:animScale>
                                      <p:cBhvr>
                                        <p:cTn id="53" dur="26">
                                          <p:stCondLst>
                                            <p:cond delay="1642"/>
                                          </p:stCondLst>
                                        </p:cTn>
                                        <p:tgtEl>
                                          <p:spTgt spid="11">
                                            <p:txEl>
                                              <p:pRg st="4" end="4"/>
                                            </p:txEl>
                                          </p:spTgt>
                                        </p:tgtEl>
                                      </p:cBhvr>
                                      <p:to x="100000" y="90000"/>
                                    </p:animScale>
                                    <p:animScale>
                                      <p:cBhvr>
                                        <p:cTn id="54" dur="166" decel="50000">
                                          <p:stCondLst>
                                            <p:cond delay="1668"/>
                                          </p:stCondLst>
                                        </p:cTn>
                                        <p:tgtEl>
                                          <p:spTgt spid="11">
                                            <p:txEl>
                                              <p:pRg st="4" end="4"/>
                                            </p:txEl>
                                          </p:spTgt>
                                        </p:tgtEl>
                                      </p:cBhvr>
                                      <p:to x="100000" y="100000"/>
                                    </p:animScale>
                                    <p:animScale>
                                      <p:cBhvr>
                                        <p:cTn id="55" dur="26">
                                          <p:stCondLst>
                                            <p:cond delay="1808"/>
                                          </p:stCondLst>
                                        </p:cTn>
                                        <p:tgtEl>
                                          <p:spTgt spid="11">
                                            <p:txEl>
                                              <p:pRg st="4" end="4"/>
                                            </p:txEl>
                                          </p:spTgt>
                                        </p:tgtEl>
                                      </p:cBhvr>
                                      <p:to x="100000" y="95000"/>
                                    </p:animScale>
                                    <p:animScale>
                                      <p:cBhvr>
                                        <p:cTn id="56" dur="166" decel="50000">
                                          <p:stCondLst>
                                            <p:cond delay="1834"/>
                                          </p:stCondLst>
                                        </p:cTn>
                                        <p:tgtEl>
                                          <p:spTgt spid="11">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My Documents\My Pictures\Final Thaliwal &amp; Veja Logo-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6074728"/>
            <a:ext cx="2774108" cy="66664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251520" y="188640"/>
            <a:ext cx="864096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892480" y="188640"/>
            <a:ext cx="0" cy="633670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520" y="6525344"/>
            <a:ext cx="316835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93980" y="6525344"/>
            <a:ext cx="26985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07904" y="260648"/>
            <a:ext cx="2376264" cy="553998"/>
          </a:xfrm>
          <a:prstGeom prst="rect">
            <a:avLst/>
          </a:prstGeom>
          <a:noFill/>
        </p:spPr>
        <p:txBody>
          <a:bodyPr wrap="square" rtlCol="0">
            <a:spAutoFit/>
          </a:bodyPr>
          <a:lstStyle/>
          <a:p>
            <a:r>
              <a:rPr lang="en-GB" sz="3000" b="1" dirty="0">
                <a:solidFill>
                  <a:schemeClr val="accent1">
                    <a:lumMod val="75000"/>
                  </a:schemeClr>
                </a:solidFill>
              </a:rPr>
              <a:t>DISCUSSION</a:t>
            </a:r>
          </a:p>
        </p:txBody>
      </p:sp>
      <p:sp>
        <p:nvSpPr>
          <p:cNvPr id="11" name="TextBox 10"/>
          <p:cNvSpPr txBox="1"/>
          <p:nvPr/>
        </p:nvSpPr>
        <p:spPr>
          <a:xfrm>
            <a:off x="539552" y="908720"/>
            <a:ext cx="8064896" cy="5478423"/>
          </a:xfrm>
          <a:prstGeom prst="rect">
            <a:avLst/>
          </a:prstGeom>
          <a:noFill/>
        </p:spPr>
        <p:txBody>
          <a:bodyPr wrap="square" rtlCol="0">
            <a:spAutoFit/>
          </a:bodyPr>
          <a:lstStyle/>
          <a:p>
            <a:pPr algn="ctr"/>
            <a:r>
              <a:rPr lang="en-GB" sz="2500" b="1" dirty="0"/>
              <a:t>The possible reasons……….</a:t>
            </a:r>
          </a:p>
          <a:p>
            <a:endParaRPr lang="en-GB" sz="1500" dirty="0"/>
          </a:p>
          <a:p>
            <a:pPr marL="457200" indent="-457200">
              <a:buFont typeface="Arial" panose="020B0604020202020204" pitchFamily="34" charset="0"/>
              <a:buChar char="•"/>
            </a:pPr>
            <a:r>
              <a:rPr lang="en-GB" sz="2500" dirty="0"/>
              <a:t>More voluntary admissions rather than by compulsion.</a:t>
            </a:r>
          </a:p>
          <a:p>
            <a:endParaRPr lang="en-GB" sz="2500" dirty="0"/>
          </a:p>
          <a:p>
            <a:pPr marL="457200" indent="-457200">
              <a:buFont typeface="Arial" panose="020B0604020202020204" pitchFamily="34" charset="0"/>
              <a:buChar char="•"/>
            </a:pPr>
            <a:r>
              <a:rPr lang="en-GB" sz="2500" dirty="0"/>
              <a:t>Making mental health staff more aware of  problems faced by non-white patients and then seek to address them.</a:t>
            </a:r>
          </a:p>
          <a:p>
            <a:endParaRPr lang="en-GB" sz="2500" dirty="0"/>
          </a:p>
          <a:p>
            <a:pPr marL="457200" indent="-457200">
              <a:buFont typeface="Arial" panose="020B0604020202020204" pitchFamily="34" charset="0"/>
              <a:buChar char="•"/>
            </a:pPr>
            <a:r>
              <a:rPr lang="en-GB" sz="2500" dirty="0"/>
              <a:t>Misinterpretation – Steven Gilbert independent article (5</a:t>
            </a:r>
            <a:r>
              <a:rPr lang="en-GB" sz="2500" baseline="30000" dirty="0"/>
              <a:t>th</a:t>
            </a:r>
            <a:r>
              <a:rPr lang="en-GB" sz="2500" dirty="0"/>
              <a:t> December 2018). </a:t>
            </a:r>
          </a:p>
          <a:p>
            <a:r>
              <a:rPr lang="en-GB" sz="2500" dirty="0"/>
              <a:t>He was sectioned at the age of 26 after an episode and said “I have got a really loud voice but that can be misinterpreted as me being aggressive. My voice gets a bit loud when I am scared or anxious.”</a:t>
            </a:r>
          </a:p>
        </p:txBody>
      </p:sp>
    </p:spTree>
    <p:extLst>
      <p:ext uri="{BB962C8B-B14F-4D97-AF65-F5344CB8AC3E}">
        <p14:creationId xmlns:p14="http://schemas.microsoft.com/office/powerpoint/2010/main" val="199283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2" dur="10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17" dur="10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randombar(horizontal)">
                                      <p:cBhvr>
                                        <p:cTn id="22" dur="1000"/>
                                        <p:tgtEl>
                                          <p:spTgt spid="11">
                                            <p:txEl>
                                              <p:pRg st="6" end="6"/>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1">
                                            <p:txEl>
                                              <p:pRg st="7" end="7"/>
                                            </p:txEl>
                                          </p:spTgt>
                                        </p:tgtEl>
                                        <p:attrNameLst>
                                          <p:attrName>style.visibility</p:attrName>
                                        </p:attrNameLst>
                                      </p:cBhvr>
                                      <p:to>
                                        <p:strVal val="visible"/>
                                      </p:to>
                                    </p:set>
                                    <p:animEffect transition="in" filter="randombar(horizontal)">
                                      <p:cBhvr>
                                        <p:cTn id="25" dur="10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1414</TotalTime>
  <Words>738</Words>
  <Application>Microsoft Macintosh PowerPoint</Application>
  <PresentationFormat>On-screen Show (4:3)</PresentationFormat>
  <Paragraphs>75</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IRIS Hosted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Horsman</dc:creator>
  <cp:lastModifiedBy>Zoe Payne</cp:lastModifiedBy>
  <cp:revision>29</cp:revision>
  <dcterms:created xsi:type="dcterms:W3CDTF">2019-09-24T09:41:33Z</dcterms:created>
  <dcterms:modified xsi:type="dcterms:W3CDTF">2019-10-30T08:35:27Z</dcterms:modified>
</cp:coreProperties>
</file>